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8" r:id="rId14"/>
    <p:sldId id="270" r:id="rId15"/>
    <p:sldId id="273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80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57" d="100"/>
          <a:sy n="57" d="100"/>
        </p:scale>
        <p:origin x="3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53F2-C0C4-4995-A7E8-21A245F192F6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E09E2-DF54-4D31-ADB5-CAF5AFB8E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582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53F2-C0C4-4995-A7E8-21A245F192F6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E09E2-DF54-4D31-ADB5-CAF5AFB8E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600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53F2-C0C4-4995-A7E8-21A245F192F6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E09E2-DF54-4D31-ADB5-CAF5AFB8E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007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53F2-C0C4-4995-A7E8-21A245F192F6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E09E2-DF54-4D31-ADB5-CAF5AFB8E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254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53F2-C0C4-4995-A7E8-21A245F192F6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E09E2-DF54-4D31-ADB5-CAF5AFB8E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31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53F2-C0C4-4995-A7E8-21A245F192F6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E09E2-DF54-4D31-ADB5-CAF5AFB8E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471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53F2-C0C4-4995-A7E8-21A245F192F6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E09E2-DF54-4D31-ADB5-CAF5AFB8E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003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53F2-C0C4-4995-A7E8-21A245F192F6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E09E2-DF54-4D31-ADB5-CAF5AFB8E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881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53F2-C0C4-4995-A7E8-21A245F192F6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E09E2-DF54-4D31-ADB5-CAF5AFB8E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269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53F2-C0C4-4995-A7E8-21A245F192F6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E09E2-DF54-4D31-ADB5-CAF5AFB8E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97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53F2-C0C4-4995-A7E8-21A245F192F6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E09E2-DF54-4D31-ADB5-CAF5AFB8E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32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E53F2-C0C4-4995-A7E8-21A245F192F6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E09E2-DF54-4D31-ADB5-CAF5AFB8E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627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18612"/>
          </a:xfrm>
        </p:spPr>
        <p:txBody>
          <a:bodyPr>
            <a:normAutofit fontScale="90000"/>
          </a:bodyPr>
          <a:lstStyle/>
          <a:p>
            <a:r>
              <a:rPr lang="ru-RU" b="1" u="sng" dirty="0" smtClean="0"/>
              <a:t>Тема: Биссектриса угла. Свойство биссектрисы угла.</a:t>
            </a:r>
            <a:r>
              <a:rPr lang="ru-RU" b="1" i="1" u="sng" dirty="0" smtClean="0">
                <a:solidFill>
                  <a:srgbClr val="FFFF00"/>
                </a:solidFill>
              </a:rPr>
              <a:t/>
            </a:r>
            <a:br>
              <a:rPr lang="ru-RU" b="1" i="1" u="sng" dirty="0" smtClean="0">
                <a:solidFill>
                  <a:srgbClr val="FFFF00"/>
                </a:solidFill>
              </a:rPr>
            </a:br>
            <a:endParaRPr lang="ru-RU" b="1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73629" y="5347711"/>
            <a:ext cx="9144000" cy="504449"/>
          </a:xfrm>
        </p:spPr>
        <p:txBody>
          <a:bodyPr/>
          <a:lstStyle/>
          <a:p>
            <a:r>
              <a:rPr lang="ru-RU" dirty="0" smtClean="0"/>
              <a:t>Учитель математики МОАУ «СОШ №88 </a:t>
            </a:r>
            <a:r>
              <a:rPr lang="ru-RU" dirty="0" err="1" smtClean="0"/>
              <a:t>г.Орска</a:t>
            </a:r>
            <a:r>
              <a:rPr lang="ru-RU" dirty="0" smtClean="0"/>
              <a:t>» </a:t>
            </a:r>
            <a:r>
              <a:rPr lang="ru-RU" dirty="0" err="1" smtClean="0"/>
              <a:t>Жаппасбаев</a:t>
            </a:r>
            <a:r>
              <a:rPr lang="ru-RU" dirty="0" smtClean="0"/>
              <a:t> А.С.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1912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423786" y="487580"/>
            <a:ext cx="8229600" cy="868362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 какие треугольники знаете вы?</a:t>
            </a:r>
            <a:endParaRPr lang="ru-RU" sz="4000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33809" y="147745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" action="ppaction://noaction"/>
              </a:rPr>
              <a:t>Остроугольный, прямоугольный, равнобедренный, равносторонний…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33809" y="2123782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" action="ppaction://noaction"/>
              </a:rPr>
              <a:t>треугольник египетский,</a:t>
            </a:r>
            <a:endParaRPr lang="ru-RU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>
              <a:buFont typeface="Wingdings" pitchFamily="2" charset="2"/>
              <a:buChar char="Ø"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" action="ppaction://noaction"/>
              </a:rPr>
              <a:t>треугольник Паскаля,</a:t>
            </a:r>
            <a:endParaRPr lang="ru-RU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>
              <a:buFont typeface="Wingdings" pitchFamily="2" charset="2"/>
              <a:buChar char="Ø"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" action="ppaction://noaction"/>
              </a:rPr>
              <a:t>треугольник </a:t>
            </a:r>
            <a:r>
              <a:rPr lang="ru-RU" b="1" i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" action="ppaction://noaction"/>
              </a:rPr>
              <a:t>Рёло</a:t>
            </a: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" action="ppaction://noaction"/>
              </a:rPr>
              <a:t>,</a:t>
            </a:r>
            <a:endParaRPr lang="ru-RU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>
              <a:buFont typeface="Wingdings" pitchFamily="2" charset="2"/>
              <a:buChar char="Ø"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" action="ppaction://noaction"/>
              </a:rPr>
              <a:t>Бермудский треугольник</a:t>
            </a:r>
            <a:endParaRPr lang="ru-RU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>
              <a:buFont typeface="Wingdings" pitchFamily="2" charset="2"/>
              <a:buChar char="Ø"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" action="ppaction://noaction"/>
              </a:rPr>
              <a:t>треугольник  </a:t>
            </a:r>
            <a:r>
              <a:rPr lang="ru-RU" b="1" i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" action="ppaction://noaction"/>
              </a:rPr>
              <a:t>Пенроуза</a:t>
            </a: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" action="ppaction://noaction"/>
              </a:rPr>
              <a:t>,</a:t>
            </a:r>
            <a:endParaRPr lang="ru-RU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064868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4334004" y="451720"/>
            <a:ext cx="7634613" cy="17528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ru-RU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прямоугольный треугольник с соотношением сторон 3:4:5. Сумма указанных чисел (3+4+5=12) с древних времен использовалась как единица кратности при построении прямых углов с помощью веревки, размеченной узлами на 3/12 и 7/12 ее длины. </a:t>
            </a:r>
            <a:endParaRPr lang="ru-RU" sz="24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>
            <a:normAutofit fontScale="525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i="1" u="sng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i="1" u="sng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i="1" u="sng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Египетский треугольник </a:t>
            </a:r>
            <a:r>
              <a:rPr lang="ru-RU" i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– </a:t>
            </a:r>
            <a:br>
              <a:rPr lang="ru-RU" i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2" descr="http://lib.convdocs.org/pars_docs/refs/252/251618/251618_html_m37e3f8ae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074907" y="2974915"/>
            <a:ext cx="3703756" cy="2673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0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i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Треугольник Паскаля</a:t>
            </a:r>
            <a:endParaRPr lang="ru-RU" sz="40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10" descr="Pascal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37811" y="1422020"/>
            <a:ext cx="4968819" cy="4860801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857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850106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i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Треугольник Рёло (круглый  тр-к)</a:t>
            </a:r>
            <a:endParaRPr lang="ru-RU" sz="40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5" descr="http://sibac.info/files/2013_05_07_SchoolNatur/2_Artyushkin.files/image00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048788" y="1665978"/>
            <a:ext cx="5032582" cy="467610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6950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i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Треугольник  Пенроуза</a:t>
            </a:r>
            <a:endParaRPr lang="ru-RU" sz="40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6" descr="http://im5-tub-ru.yandex.net/i?id=380903711-19-72&amp;n=2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57200" y="996202"/>
            <a:ext cx="5282036" cy="5583867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http://im5-tub-ru.yandex.net/i?id=131636845-17-72&amp;n=2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62603" y="996202"/>
            <a:ext cx="5574285" cy="5574283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251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528" y="1556791"/>
            <a:ext cx="45395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13-метровую скульптуру 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треугольника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Пенроуза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(невозможного треугольника) 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воздвигли в 1999 году в городе 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Перт (Австралия). </a:t>
            </a:r>
          </a:p>
        </p:txBody>
      </p:sp>
      <p:pic>
        <p:nvPicPr>
          <p:cNvPr id="4" name="Picture 3" descr="C:\Documents and Settings\Admin.MICROSOF-452B26\Рабочий стол\публик не гот\s-storony-skulptura-tryeugolnik-penrouza-2-e12874038466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21305" y="595502"/>
            <a:ext cx="5302389" cy="49685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642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i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2800" i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i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 каждым треугольником связаны четыре точки: </a:t>
            </a:r>
            <a:r>
              <a:rPr lang="ru-RU" sz="2800" i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2800" i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1841326" y="2379945"/>
            <a:ext cx="8993688" cy="34196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• точка пересечения биссектрис; </a:t>
            </a:r>
          </a:p>
          <a:p>
            <a:r>
              <a:rPr lang="ru-RU" sz="24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• точка пересечения медиан; </a:t>
            </a:r>
          </a:p>
          <a:p>
            <a:r>
              <a:rPr lang="ru-RU" sz="24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• точка пересечения серединных перпендикуляров; </a:t>
            </a:r>
          </a:p>
          <a:p>
            <a:r>
              <a:rPr lang="ru-RU" sz="24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• точка пересечения высот.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24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ru-RU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Эти четыре точки называют 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ru-RU" sz="24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замечательными </a:t>
            </a:r>
            <a:r>
              <a:rPr lang="ru-RU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точками треугольника. 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ru-RU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Почему они «Замечательные»? 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ru-RU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Это нам и предстоит узнать на ближайших уроках. </a:t>
            </a:r>
          </a:p>
          <a:p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68087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92B15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92B15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2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92B15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92B15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8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4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922DD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922DD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00"/>
                            </p:stCondLst>
                            <p:childTnLst>
                              <p:par>
                                <p:cTn id="28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73100" y="676499"/>
            <a:ext cx="9687460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</a:rPr>
              <a:t>Практическая работа:</a:t>
            </a:r>
          </a:p>
          <a:p>
            <a:endParaRPr lang="ru-RU" sz="3600" b="1" i="1" u="sng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ru-RU" sz="36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Изобразить произвольный треугольник, </a:t>
            </a:r>
          </a:p>
          <a:p>
            <a:r>
              <a:rPr lang="ru-RU" sz="36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провести биссектрису одного из углов.</a:t>
            </a:r>
          </a:p>
          <a:p>
            <a:r>
              <a:rPr lang="ru-RU" sz="36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Измерить расстояние от двух произвольных </a:t>
            </a:r>
          </a:p>
          <a:p>
            <a:r>
              <a:rPr lang="ru-RU" sz="36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точек биссектрисы до сторон угла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12811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i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Свойство биссектрисы</a:t>
            </a:r>
            <a:endParaRPr lang="ru-RU" sz="4000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3"/>
          <p:cNvSpPr txBox="1">
            <a:spLocks/>
          </p:cNvSpPr>
          <p:nvPr/>
        </p:nvSpPr>
        <p:spPr>
          <a:xfrm>
            <a:off x="457200" y="1428750"/>
            <a:ext cx="10578230" cy="365681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i="1" dirty="0" smtClean="0">
                <a:solidFill>
                  <a:srgbClr val="0070C0"/>
                </a:solidFill>
              </a:rPr>
              <a:t>Каждая точка биссектрисы неразвёрнутого угла равноудалена от его сторон.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sz="2400" b="1" i="1" u="sng" dirty="0" smtClean="0">
                <a:solidFill>
                  <a:srgbClr val="FF0000"/>
                </a:solidFill>
              </a:rPr>
              <a:t>Обратно:</a:t>
            </a:r>
          </a:p>
          <a:p>
            <a:r>
              <a:rPr lang="ru-RU" sz="2400" b="1" i="1" dirty="0" smtClean="0">
                <a:solidFill>
                  <a:srgbClr val="0070C0"/>
                </a:solidFill>
              </a:rPr>
              <a:t>Каждая точка, лежащая внутри угла и равноудалённая от сторон угла, лежит на его биссектрисе.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24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452986" y="199481"/>
            <a:ext cx="4002066" cy="194247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Дано: </a:t>
            </a:r>
            <a:r>
              <a:rPr lang="en-US" sz="3200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&lt;A</a:t>
            </a:r>
            <a:r>
              <a:rPr lang="ru-RU" sz="3200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, </a:t>
            </a:r>
            <a:r>
              <a:rPr lang="en-US" sz="3200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&lt;1=&lt;2, </a:t>
            </a:r>
            <a:r>
              <a:rPr lang="ru-RU" sz="3200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</a:t>
            </a:r>
            <a:r>
              <a:rPr lang="en-US" sz="3200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M</a:t>
            </a:r>
            <a:r>
              <a:rPr lang="ru-RU" sz="3200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Є </a:t>
            </a:r>
            <a:r>
              <a:rPr lang="en-US" sz="3200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AD.       </a:t>
            </a:r>
            <a:r>
              <a:rPr lang="ru-RU" sz="3200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/>
            </a:r>
            <a:br>
              <a:rPr lang="ru-RU" sz="3200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</a:br>
            <a:r>
              <a:rPr lang="en-US" sz="3200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</a:t>
            </a:r>
            <a:r>
              <a:rPr lang="ru-RU" sz="3200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Доказать: </a:t>
            </a:r>
            <a:r>
              <a:rPr lang="en-US" sz="3200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MK=ML.</a:t>
            </a:r>
            <a:endParaRPr lang="ru-RU" sz="3200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1259632" y="1988840"/>
            <a:ext cx="2160240" cy="1440160"/>
            <a:chOff x="1142976" y="2928934"/>
            <a:chExt cx="2160240" cy="1440160"/>
          </a:xfrm>
        </p:grpSpPr>
        <p:grpSp>
          <p:nvGrpSpPr>
            <p:cNvPr id="26" name="Группа 25"/>
            <p:cNvGrpSpPr/>
            <p:nvPr/>
          </p:nvGrpSpPr>
          <p:grpSpPr>
            <a:xfrm>
              <a:off x="1547512" y="3360982"/>
              <a:ext cx="1755704" cy="1008112"/>
              <a:chOff x="1547512" y="3360982"/>
              <a:chExt cx="1755704" cy="1008112"/>
            </a:xfrm>
          </p:grpSpPr>
          <p:cxnSp>
            <p:nvCxnSpPr>
              <p:cNvPr id="28" name="Прямая соединительная линия 27"/>
              <p:cNvCxnSpPr/>
              <p:nvPr/>
            </p:nvCxnSpPr>
            <p:spPr>
              <a:xfrm>
                <a:off x="1647032" y="3360982"/>
                <a:ext cx="1656184" cy="1008112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Прямоугольник 28"/>
              <p:cNvSpPr/>
              <p:nvPr/>
            </p:nvSpPr>
            <p:spPr>
              <a:xfrm rot="1738173">
                <a:off x="1547512" y="3400917"/>
                <a:ext cx="245947" cy="25904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1142976" y="2928934"/>
              <a:ext cx="3722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</a:t>
              </a:r>
              <a:endParaRPr lang="ru-RU" sz="2400" b="1" dirty="0"/>
            </a:p>
          </p:txBody>
        </p:sp>
      </p:grpSp>
      <p:sp>
        <p:nvSpPr>
          <p:cNvPr id="30" name="Арка 29"/>
          <p:cNvSpPr/>
          <p:nvPr/>
        </p:nvSpPr>
        <p:spPr>
          <a:xfrm rot="4177627">
            <a:off x="1121654" y="4869390"/>
            <a:ext cx="703823" cy="348672"/>
          </a:xfrm>
          <a:prstGeom prst="blockArc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1" name="Арка 30"/>
          <p:cNvSpPr/>
          <p:nvPr/>
        </p:nvSpPr>
        <p:spPr>
          <a:xfrm rot="3621884">
            <a:off x="730174" y="4262333"/>
            <a:ext cx="797961" cy="336133"/>
          </a:xfrm>
          <a:prstGeom prst="blockArc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1520" y="4437112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А</a:t>
            </a:r>
            <a:endParaRPr lang="ru-RU" sz="2400" b="1" dirty="0"/>
          </a:p>
        </p:txBody>
      </p:sp>
      <p:grpSp>
        <p:nvGrpSpPr>
          <p:cNvPr id="33" name="Группа 32"/>
          <p:cNvGrpSpPr/>
          <p:nvPr/>
        </p:nvGrpSpPr>
        <p:grpSpPr>
          <a:xfrm>
            <a:off x="3143240" y="3429000"/>
            <a:ext cx="550360" cy="2533367"/>
            <a:chOff x="2928926" y="4214818"/>
            <a:chExt cx="550360" cy="2390491"/>
          </a:xfrm>
        </p:grpSpPr>
        <p:grpSp>
          <p:nvGrpSpPr>
            <p:cNvPr id="34" name="Группа 33"/>
            <p:cNvGrpSpPr/>
            <p:nvPr/>
          </p:nvGrpSpPr>
          <p:grpSpPr>
            <a:xfrm>
              <a:off x="2928926" y="4214818"/>
              <a:ext cx="285752" cy="1861132"/>
              <a:chOff x="2928926" y="4214818"/>
              <a:chExt cx="285752" cy="1861132"/>
            </a:xfrm>
          </p:grpSpPr>
          <p:cxnSp>
            <p:nvCxnSpPr>
              <p:cNvPr id="36" name="Прямая соединительная линия 35"/>
              <p:cNvCxnSpPr/>
              <p:nvPr/>
            </p:nvCxnSpPr>
            <p:spPr>
              <a:xfrm rot="5400000">
                <a:off x="2284112" y="5145384"/>
                <a:ext cx="1861132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Прямоугольник 36"/>
              <p:cNvSpPr/>
              <p:nvPr/>
            </p:nvSpPr>
            <p:spPr>
              <a:xfrm>
                <a:off x="2928926" y="5786454"/>
                <a:ext cx="245947" cy="25904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3071802" y="6143644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K</a:t>
              </a:r>
              <a:endParaRPr lang="ru-RU" sz="2400" b="1" dirty="0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285720" y="2786058"/>
            <a:ext cx="3550756" cy="2603486"/>
            <a:chOff x="214282" y="3500438"/>
            <a:chExt cx="3550756" cy="2603486"/>
          </a:xfrm>
        </p:grpSpPr>
        <p:sp>
          <p:nvSpPr>
            <p:cNvPr id="39" name="TextBox 38"/>
            <p:cNvSpPr txBox="1"/>
            <p:nvPr/>
          </p:nvSpPr>
          <p:spPr>
            <a:xfrm>
              <a:off x="2500298" y="4071942"/>
              <a:ext cx="4539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M</a:t>
              </a:r>
              <a:endParaRPr lang="ru-RU" sz="2400" b="1" dirty="0"/>
            </a:p>
          </p:txBody>
        </p:sp>
        <p:grpSp>
          <p:nvGrpSpPr>
            <p:cNvPr id="40" name="Группа 39"/>
            <p:cNvGrpSpPr/>
            <p:nvPr/>
          </p:nvGrpSpPr>
          <p:grpSpPr>
            <a:xfrm>
              <a:off x="214282" y="3500438"/>
              <a:ext cx="3550756" cy="2603486"/>
              <a:chOff x="214282" y="3500438"/>
              <a:chExt cx="3550756" cy="2603486"/>
            </a:xfrm>
          </p:grpSpPr>
          <p:cxnSp>
            <p:nvCxnSpPr>
              <p:cNvPr id="41" name="Прямая соединительная линия 40"/>
              <p:cNvCxnSpPr/>
              <p:nvPr/>
            </p:nvCxnSpPr>
            <p:spPr>
              <a:xfrm flipV="1">
                <a:off x="214282" y="3929066"/>
                <a:ext cx="3500462" cy="21748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41"/>
              <p:cNvSpPr txBox="1"/>
              <p:nvPr/>
            </p:nvSpPr>
            <p:spPr>
              <a:xfrm>
                <a:off x="3357554" y="3500438"/>
                <a:ext cx="407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/>
                  <a:t>D</a:t>
                </a:r>
                <a:endParaRPr lang="ru-RU" sz="2400" b="1" dirty="0"/>
              </a:p>
            </p:txBody>
          </p:sp>
        </p:grpSp>
      </p:grpSp>
      <p:sp>
        <p:nvSpPr>
          <p:cNvPr id="43" name="TextBox 42"/>
          <p:cNvSpPr txBox="1"/>
          <p:nvPr/>
        </p:nvSpPr>
        <p:spPr>
          <a:xfrm>
            <a:off x="1142976" y="485776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2</a:t>
            </a:r>
            <a:endParaRPr lang="ru-RU" sz="24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785786" y="442913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1</a:t>
            </a:r>
            <a:endParaRPr lang="ru-RU" sz="2400" b="1" dirty="0"/>
          </a:p>
        </p:txBody>
      </p:sp>
      <p:grpSp>
        <p:nvGrpSpPr>
          <p:cNvPr id="45" name="Группа 44"/>
          <p:cNvGrpSpPr/>
          <p:nvPr/>
        </p:nvGrpSpPr>
        <p:grpSpPr>
          <a:xfrm>
            <a:off x="285720" y="1428736"/>
            <a:ext cx="4193698" cy="4105003"/>
            <a:chOff x="214282" y="2143116"/>
            <a:chExt cx="4193698" cy="4105003"/>
          </a:xfrm>
        </p:grpSpPr>
        <p:grpSp>
          <p:nvGrpSpPr>
            <p:cNvPr id="46" name="Группа 45"/>
            <p:cNvGrpSpPr/>
            <p:nvPr/>
          </p:nvGrpSpPr>
          <p:grpSpPr>
            <a:xfrm>
              <a:off x="214282" y="2143116"/>
              <a:ext cx="3752935" cy="3963436"/>
              <a:chOff x="214282" y="2143116"/>
              <a:chExt cx="3752935" cy="3963436"/>
            </a:xfrm>
          </p:grpSpPr>
          <p:grpSp>
            <p:nvGrpSpPr>
              <p:cNvPr id="48" name="Группа 47"/>
              <p:cNvGrpSpPr/>
              <p:nvPr/>
            </p:nvGrpSpPr>
            <p:grpSpPr>
              <a:xfrm>
                <a:off x="214282" y="2643182"/>
                <a:ext cx="3752935" cy="3463370"/>
                <a:chOff x="214282" y="2643182"/>
                <a:chExt cx="3752935" cy="3463370"/>
              </a:xfrm>
            </p:grpSpPr>
            <p:cxnSp>
              <p:nvCxnSpPr>
                <p:cNvPr id="50" name="Прямая соединительная линия 49"/>
                <p:cNvCxnSpPr/>
                <p:nvPr/>
              </p:nvCxnSpPr>
              <p:spPr>
                <a:xfrm>
                  <a:off x="214282" y="6072206"/>
                  <a:ext cx="3752935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Прямая соединительная линия 50"/>
                <p:cNvCxnSpPr/>
                <p:nvPr/>
              </p:nvCxnSpPr>
              <p:spPr>
                <a:xfrm rot="5400000" flipH="1" flipV="1">
                  <a:off x="-660147" y="3517611"/>
                  <a:ext cx="3463370" cy="17145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9" name="TextBox 48"/>
              <p:cNvSpPr txBox="1"/>
              <p:nvPr/>
            </p:nvSpPr>
            <p:spPr>
              <a:xfrm>
                <a:off x="1643042" y="2143116"/>
                <a:ext cx="407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/>
                  <a:t>B</a:t>
                </a:r>
                <a:endParaRPr lang="ru-RU" sz="2400" b="1" dirty="0"/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4000496" y="5786454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C</a:t>
              </a:r>
              <a:endParaRPr lang="ru-RU" sz="2400" b="1" dirty="0"/>
            </a:p>
          </p:txBody>
        </p:sp>
      </p:grpSp>
      <p:sp>
        <p:nvSpPr>
          <p:cNvPr id="52" name="Прямоугольник 51"/>
          <p:cNvSpPr/>
          <p:nvPr/>
        </p:nvSpPr>
        <p:spPr>
          <a:xfrm>
            <a:off x="5455666" y="2274838"/>
            <a:ext cx="496598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i="1" u="sng" dirty="0">
                <a:solidFill>
                  <a:srgbClr val="0070C0"/>
                </a:solidFill>
              </a:rPr>
              <a:t>Доказательство: </a:t>
            </a:r>
          </a:p>
          <a:p>
            <a:pPr>
              <a:buNone/>
            </a:pPr>
            <a:r>
              <a:rPr lang="en-US" b="1" i="1" dirty="0">
                <a:solidFill>
                  <a:srgbClr val="0070C0"/>
                </a:solidFill>
              </a:rPr>
              <a:t>1.</a:t>
            </a:r>
            <a:r>
              <a:rPr lang="ru-RU" b="1" i="1" dirty="0">
                <a:solidFill>
                  <a:srgbClr val="0070C0"/>
                </a:solidFill>
              </a:rPr>
              <a:t>Возьмём т. М</a:t>
            </a:r>
            <a:r>
              <a:rPr lang="ru-RU" sz="1600" b="1" i="1" dirty="0">
                <a:solidFill>
                  <a:srgbClr val="0070C0"/>
                </a:solidFill>
              </a:rPr>
              <a:t>Є</a:t>
            </a:r>
            <a:r>
              <a:rPr lang="en-US" b="1" i="1" dirty="0">
                <a:solidFill>
                  <a:srgbClr val="0070C0"/>
                </a:solidFill>
              </a:rPr>
              <a:t>AD</a:t>
            </a:r>
            <a:r>
              <a:rPr lang="ru-RU" b="1" i="1" dirty="0">
                <a:solidFill>
                  <a:srgbClr val="0070C0"/>
                </a:solidFill>
              </a:rPr>
              <a:t>.  </a:t>
            </a:r>
          </a:p>
          <a:p>
            <a:pPr>
              <a:buNone/>
            </a:pPr>
            <a:r>
              <a:rPr lang="ru-RU" b="1" i="1" dirty="0">
                <a:solidFill>
                  <a:srgbClr val="0070C0"/>
                </a:solidFill>
              </a:rPr>
              <a:t>2. Из т. М проведём МК и </a:t>
            </a:r>
            <a:r>
              <a:rPr lang="en-US" b="1" i="1" dirty="0">
                <a:solidFill>
                  <a:srgbClr val="0070C0"/>
                </a:solidFill>
              </a:rPr>
              <a:t>ML </a:t>
            </a:r>
            <a:r>
              <a:rPr lang="ru-RU" b="1" i="1" dirty="0">
                <a:solidFill>
                  <a:srgbClr val="0070C0"/>
                </a:solidFill>
              </a:rPr>
              <a:t>перпендикулярно </a:t>
            </a:r>
            <a:r>
              <a:rPr lang="en-US" b="1" i="1" dirty="0">
                <a:solidFill>
                  <a:srgbClr val="0070C0"/>
                </a:solidFill>
              </a:rPr>
              <a:t>AB </a:t>
            </a:r>
            <a:r>
              <a:rPr lang="ru-RU" b="1" i="1" dirty="0">
                <a:solidFill>
                  <a:srgbClr val="0070C0"/>
                </a:solidFill>
              </a:rPr>
              <a:t>и</a:t>
            </a:r>
            <a:r>
              <a:rPr lang="en-US" b="1" i="1" dirty="0">
                <a:solidFill>
                  <a:srgbClr val="0070C0"/>
                </a:solidFill>
              </a:rPr>
              <a:t> AC</a:t>
            </a:r>
            <a:r>
              <a:rPr lang="ru-RU" b="1" i="1" dirty="0">
                <a:solidFill>
                  <a:srgbClr val="0070C0"/>
                </a:solidFill>
              </a:rPr>
              <a:t>.</a:t>
            </a:r>
          </a:p>
          <a:p>
            <a:pPr>
              <a:buNone/>
            </a:pPr>
            <a:r>
              <a:rPr lang="ru-RU" b="1" i="1" dirty="0">
                <a:solidFill>
                  <a:srgbClr val="0070C0"/>
                </a:solidFill>
              </a:rPr>
              <a:t>3. Рассмотрим </a:t>
            </a:r>
            <a:r>
              <a:rPr lang="el-GR" b="1" i="1" dirty="0">
                <a:solidFill>
                  <a:srgbClr val="0070C0"/>
                </a:solidFill>
              </a:rPr>
              <a:t>Δ</a:t>
            </a:r>
            <a:r>
              <a:rPr lang="ru-RU" b="1" i="1" dirty="0">
                <a:solidFill>
                  <a:srgbClr val="0070C0"/>
                </a:solidFill>
              </a:rPr>
              <a:t> </a:t>
            </a:r>
            <a:r>
              <a:rPr lang="en-US" b="1" i="1" dirty="0">
                <a:solidFill>
                  <a:srgbClr val="0070C0"/>
                </a:solidFill>
              </a:rPr>
              <a:t>AKM </a:t>
            </a:r>
            <a:r>
              <a:rPr lang="ru-RU" b="1" i="1" dirty="0">
                <a:solidFill>
                  <a:srgbClr val="0070C0"/>
                </a:solidFill>
              </a:rPr>
              <a:t>и</a:t>
            </a:r>
          </a:p>
          <a:p>
            <a:pPr>
              <a:buNone/>
            </a:pPr>
            <a:r>
              <a:rPr lang="ru-RU" b="1" i="1" dirty="0">
                <a:solidFill>
                  <a:srgbClr val="0070C0"/>
                </a:solidFill>
              </a:rPr>
              <a:t> </a:t>
            </a:r>
            <a:r>
              <a:rPr lang="el-GR" b="1" i="1" dirty="0">
                <a:solidFill>
                  <a:srgbClr val="0070C0"/>
                </a:solidFill>
              </a:rPr>
              <a:t>Δ</a:t>
            </a:r>
            <a:r>
              <a:rPr lang="en-US" b="1" i="1" dirty="0">
                <a:solidFill>
                  <a:srgbClr val="0070C0"/>
                </a:solidFill>
              </a:rPr>
              <a:t> AML</a:t>
            </a:r>
            <a:r>
              <a:rPr lang="ru-RU" b="1" i="1" dirty="0">
                <a:solidFill>
                  <a:srgbClr val="0070C0"/>
                </a:solidFill>
              </a:rPr>
              <a:t>.</a:t>
            </a:r>
          </a:p>
          <a:p>
            <a:pPr>
              <a:buNone/>
            </a:pPr>
            <a:r>
              <a:rPr lang="ru-RU" b="1" i="1" dirty="0">
                <a:solidFill>
                  <a:srgbClr val="0070C0"/>
                </a:solidFill>
              </a:rPr>
              <a:t>4. </a:t>
            </a:r>
            <a:r>
              <a:rPr lang="el-GR" b="1" i="1" dirty="0">
                <a:solidFill>
                  <a:srgbClr val="0070C0"/>
                </a:solidFill>
              </a:rPr>
              <a:t>Δ</a:t>
            </a:r>
            <a:r>
              <a:rPr lang="ru-RU" b="1" i="1" dirty="0">
                <a:solidFill>
                  <a:srgbClr val="0070C0"/>
                </a:solidFill>
              </a:rPr>
              <a:t> </a:t>
            </a:r>
            <a:r>
              <a:rPr lang="en-US" b="1" i="1" dirty="0">
                <a:solidFill>
                  <a:srgbClr val="0070C0"/>
                </a:solidFill>
              </a:rPr>
              <a:t>AKM </a:t>
            </a:r>
            <a:r>
              <a:rPr lang="ru-RU" b="1" i="1" dirty="0">
                <a:solidFill>
                  <a:srgbClr val="0070C0"/>
                </a:solidFill>
              </a:rPr>
              <a:t>= </a:t>
            </a:r>
            <a:r>
              <a:rPr lang="el-GR" b="1" i="1" dirty="0">
                <a:solidFill>
                  <a:srgbClr val="0070C0"/>
                </a:solidFill>
              </a:rPr>
              <a:t>Δ</a:t>
            </a:r>
            <a:r>
              <a:rPr lang="en-US" b="1" i="1" dirty="0">
                <a:solidFill>
                  <a:srgbClr val="0070C0"/>
                </a:solidFill>
              </a:rPr>
              <a:t> AML</a:t>
            </a:r>
            <a:r>
              <a:rPr lang="ru-RU" b="1" i="1" dirty="0">
                <a:solidFill>
                  <a:srgbClr val="0070C0"/>
                </a:solidFill>
              </a:rPr>
              <a:t>,</a:t>
            </a:r>
          </a:p>
          <a:p>
            <a:pPr>
              <a:buNone/>
            </a:pPr>
            <a:endParaRPr lang="en-US" b="1" i="1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b="1" i="1" dirty="0">
                <a:solidFill>
                  <a:srgbClr val="0070C0"/>
                </a:solidFill>
              </a:rPr>
              <a:t>           </a:t>
            </a:r>
            <a:r>
              <a:rPr lang="en-US" b="1" i="1" u="sng" dirty="0">
                <a:solidFill>
                  <a:srgbClr val="0070C0"/>
                </a:solidFill>
              </a:rPr>
              <a:t>MK=ML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952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" grpId="0" animBg="1"/>
      <p:bldP spid="31" grpId="0" animBg="1"/>
      <p:bldP spid="43" grpId="0"/>
      <p:bldP spid="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49714" y="1578373"/>
            <a:ext cx="936045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</a:rPr>
              <a:t>Практическая работа:</a:t>
            </a:r>
          </a:p>
          <a:p>
            <a:pPr algn="ctr"/>
            <a:endParaRPr lang="ru-RU" sz="4400" b="1" i="1" u="sng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ru-RU" sz="44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Взять заготовки на столах. </a:t>
            </a:r>
          </a:p>
          <a:p>
            <a:pPr algn="ctr"/>
            <a:r>
              <a:rPr lang="ru-RU" sz="44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Построить сгибанием точку</a:t>
            </a:r>
          </a:p>
          <a:p>
            <a:pPr algn="ctr"/>
            <a:r>
              <a:rPr lang="ru-RU" sz="44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пересечения биссектрис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08466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42844" y="274638"/>
            <a:ext cx="10892586" cy="1441428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i="1" u="sng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Сл-е: </a:t>
            </a:r>
            <a:r>
              <a:rPr lang="ru-RU" sz="4000" i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  Биссектрисы треугольника пересекаются в одной точке.</a:t>
            </a:r>
            <a:endParaRPr lang="ru-RU" sz="4000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grpSp>
        <p:nvGrpSpPr>
          <p:cNvPr id="59" name="Группа 58"/>
          <p:cNvGrpSpPr/>
          <p:nvPr/>
        </p:nvGrpSpPr>
        <p:grpSpPr>
          <a:xfrm>
            <a:off x="2071670" y="2000240"/>
            <a:ext cx="1000132" cy="3390623"/>
            <a:chOff x="2071670" y="2000240"/>
            <a:chExt cx="1000132" cy="3390623"/>
          </a:xfrm>
        </p:grpSpPr>
        <p:cxnSp>
          <p:nvCxnSpPr>
            <p:cNvPr id="60" name="Прямая соединительная линия 59"/>
            <p:cNvCxnSpPr/>
            <p:nvPr/>
          </p:nvCxnSpPr>
          <p:spPr>
            <a:xfrm rot="5400000">
              <a:off x="1285852" y="3071810"/>
              <a:ext cx="2857520" cy="71438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2071670" y="4929198"/>
              <a:ext cx="4347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FF0000"/>
                  </a:solidFill>
                </a:rPr>
                <a:t>B</a:t>
              </a:r>
              <a:r>
                <a:rPr lang="ru-RU" sz="2400" b="1" dirty="0" smtClean="0">
                  <a:solidFill>
                    <a:srgbClr val="FF0000"/>
                  </a:solidFill>
                </a:rPr>
                <a:t>₁</a:t>
              </a:r>
              <a:endParaRPr lang="ru-RU" sz="2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2357422" y="3857628"/>
            <a:ext cx="580316" cy="1545205"/>
            <a:chOff x="2357422" y="3857628"/>
            <a:chExt cx="580316" cy="1545205"/>
          </a:xfrm>
        </p:grpSpPr>
        <p:sp>
          <p:nvSpPr>
            <p:cNvPr id="63" name="Прямоугольник 62"/>
            <p:cNvSpPr/>
            <p:nvPr/>
          </p:nvSpPr>
          <p:spPr>
            <a:xfrm>
              <a:off x="2357422" y="4572008"/>
              <a:ext cx="285752" cy="271458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4" name="Прямая соединительная линия 63"/>
            <p:cNvCxnSpPr/>
            <p:nvPr/>
          </p:nvCxnSpPr>
          <p:spPr>
            <a:xfrm rot="5400000">
              <a:off x="2143108" y="4357694"/>
              <a:ext cx="1000132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2483768" y="4941168"/>
              <a:ext cx="4539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00B0F0"/>
                  </a:solidFill>
                </a:rPr>
                <a:t>M</a:t>
              </a:r>
              <a:endParaRPr lang="ru-RU" sz="2400" b="1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357158" y="3000372"/>
            <a:ext cx="3662268" cy="1857388"/>
            <a:chOff x="357158" y="3000372"/>
            <a:chExt cx="3662268" cy="1857388"/>
          </a:xfrm>
        </p:grpSpPr>
        <p:cxnSp>
          <p:nvCxnSpPr>
            <p:cNvPr id="67" name="Прямая соединительная линия 66"/>
            <p:cNvCxnSpPr>
              <a:endCxn id="79" idx="0"/>
            </p:cNvCxnSpPr>
            <p:nvPr/>
          </p:nvCxnSpPr>
          <p:spPr>
            <a:xfrm flipV="1">
              <a:off x="357158" y="3400945"/>
              <a:ext cx="3240495" cy="145681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3571868" y="3000372"/>
              <a:ext cx="4475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FF0000"/>
                  </a:solidFill>
                </a:rPr>
                <a:t>A₁</a:t>
              </a:r>
              <a:endParaRPr lang="ru-RU" sz="2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1571604" y="2786058"/>
            <a:ext cx="1071570" cy="1071570"/>
            <a:chOff x="1571604" y="2786058"/>
            <a:chExt cx="1071570" cy="1071570"/>
          </a:xfrm>
        </p:grpSpPr>
        <p:grpSp>
          <p:nvGrpSpPr>
            <p:cNvPr id="70" name="Группа 69"/>
            <p:cNvGrpSpPr/>
            <p:nvPr/>
          </p:nvGrpSpPr>
          <p:grpSpPr>
            <a:xfrm>
              <a:off x="1768629" y="3214686"/>
              <a:ext cx="874545" cy="642942"/>
              <a:chOff x="1768629" y="3214686"/>
              <a:chExt cx="874545" cy="642942"/>
            </a:xfrm>
          </p:grpSpPr>
          <p:sp>
            <p:nvSpPr>
              <p:cNvPr id="72" name="Прямоугольник 71"/>
              <p:cNvSpPr/>
              <p:nvPr/>
            </p:nvSpPr>
            <p:spPr>
              <a:xfrm rot="2540060">
                <a:off x="1768629" y="3275511"/>
                <a:ext cx="285752" cy="271458"/>
              </a:xfrm>
              <a:prstGeom prst="rect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73" name="Прямая соединительная линия 72"/>
              <p:cNvCxnSpPr/>
              <p:nvPr/>
            </p:nvCxnSpPr>
            <p:spPr>
              <a:xfrm rot="10800000">
                <a:off x="1928794" y="3214686"/>
                <a:ext cx="714380" cy="642942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1" name="TextBox 70"/>
            <p:cNvSpPr txBox="1"/>
            <p:nvPr/>
          </p:nvSpPr>
          <p:spPr>
            <a:xfrm>
              <a:off x="1571604" y="2786058"/>
              <a:ext cx="3529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00B0F0"/>
                  </a:solidFill>
                </a:rPr>
                <a:t>K</a:t>
              </a:r>
              <a:endParaRPr lang="ru-RU" sz="2400" b="1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1285852" y="3143248"/>
            <a:ext cx="2928959" cy="1714513"/>
            <a:chOff x="1285852" y="3143248"/>
            <a:chExt cx="2928959" cy="1714513"/>
          </a:xfrm>
        </p:grpSpPr>
        <p:cxnSp>
          <p:nvCxnSpPr>
            <p:cNvPr id="75" name="Прямая соединительная линия 74"/>
            <p:cNvCxnSpPr>
              <a:endCxn id="72" idx="1"/>
            </p:cNvCxnSpPr>
            <p:nvPr/>
          </p:nvCxnSpPr>
          <p:spPr>
            <a:xfrm rot="10800000">
              <a:off x="1805888" y="3315020"/>
              <a:ext cx="2408923" cy="154274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1285852" y="3143248"/>
              <a:ext cx="4251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FF0000"/>
                  </a:solidFill>
                </a:rPr>
                <a:t>C</a:t>
              </a:r>
              <a:r>
                <a:rPr lang="ru-RU" sz="2400" b="1" dirty="0" smtClean="0">
                  <a:solidFill>
                    <a:srgbClr val="FF0000"/>
                  </a:solidFill>
                </a:rPr>
                <a:t>₁</a:t>
              </a:r>
              <a:endParaRPr lang="ru-RU" sz="2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7" name="Группа 76"/>
          <p:cNvGrpSpPr/>
          <p:nvPr/>
        </p:nvGrpSpPr>
        <p:grpSpPr>
          <a:xfrm>
            <a:off x="2643174" y="3331228"/>
            <a:ext cx="1457518" cy="526400"/>
            <a:chOff x="2643174" y="3331228"/>
            <a:chExt cx="1457518" cy="526400"/>
          </a:xfrm>
        </p:grpSpPr>
        <p:cxnSp>
          <p:nvCxnSpPr>
            <p:cNvPr id="78" name="Прямая соединительная линия 77"/>
            <p:cNvCxnSpPr/>
            <p:nvPr/>
          </p:nvCxnSpPr>
          <p:spPr>
            <a:xfrm flipV="1">
              <a:off x="2643174" y="3500438"/>
              <a:ext cx="1071570" cy="35719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Прямоугольник 78"/>
            <p:cNvSpPr/>
            <p:nvPr/>
          </p:nvSpPr>
          <p:spPr>
            <a:xfrm rot="4054815">
              <a:off x="3341361" y="3312556"/>
              <a:ext cx="248419" cy="28576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3786182" y="3357562"/>
              <a:ext cx="31451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00B0F0"/>
                  </a:solidFill>
                </a:rPr>
                <a:t>L</a:t>
              </a:r>
              <a:endParaRPr lang="ru-RU" sz="2400" b="1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81" name="Группа 80"/>
          <p:cNvGrpSpPr/>
          <p:nvPr/>
        </p:nvGrpSpPr>
        <p:grpSpPr>
          <a:xfrm>
            <a:off x="285720" y="1643050"/>
            <a:ext cx="3991510" cy="3747813"/>
            <a:chOff x="285720" y="1643050"/>
            <a:chExt cx="3991510" cy="3747813"/>
          </a:xfrm>
        </p:grpSpPr>
        <p:grpSp>
          <p:nvGrpSpPr>
            <p:cNvPr id="82" name="Группа 81"/>
            <p:cNvGrpSpPr/>
            <p:nvPr/>
          </p:nvGrpSpPr>
          <p:grpSpPr>
            <a:xfrm>
              <a:off x="285720" y="2000240"/>
              <a:ext cx="2786082" cy="3390623"/>
              <a:chOff x="285720" y="2000240"/>
              <a:chExt cx="2786082" cy="3390623"/>
            </a:xfrm>
          </p:grpSpPr>
          <p:cxnSp>
            <p:nvCxnSpPr>
              <p:cNvPr id="89" name="Прямая соединительная линия 88"/>
              <p:cNvCxnSpPr/>
              <p:nvPr/>
            </p:nvCxnSpPr>
            <p:spPr>
              <a:xfrm rot="5400000" flipH="1" flipV="1">
                <a:off x="285720" y="2071678"/>
                <a:ext cx="2857520" cy="2714644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TextBox 89"/>
              <p:cNvSpPr txBox="1"/>
              <p:nvPr/>
            </p:nvSpPr>
            <p:spPr>
              <a:xfrm>
                <a:off x="285720" y="4929198"/>
                <a:ext cx="3706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/>
                  <a:t>A</a:t>
                </a:r>
                <a:endParaRPr lang="ru-RU" sz="2400" b="1" dirty="0"/>
              </a:p>
            </p:txBody>
          </p:sp>
        </p:grpSp>
        <p:grpSp>
          <p:nvGrpSpPr>
            <p:cNvPr id="83" name="Группа 82"/>
            <p:cNvGrpSpPr/>
            <p:nvPr/>
          </p:nvGrpSpPr>
          <p:grpSpPr>
            <a:xfrm>
              <a:off x="357158" y="4857760"/>
              <a:ext cx="3920072" cy="461665"/>
              <a:chOff x="357158" y="4857760"/>
              <a:chExt cx="3920072" cy="461665"/>
            </a:xfrm>
          </p:grpSpPr>
          <p:cxnSp>
            <p:nvCxnSpPr>
              <p:cNvPr id="87" name="Прямая соединительная линия 86"/>
              <p:cNvCxnSpPr/>
              <p:nvPr/>
            </p:nvCxnSpPr>
            <p:spPr>
              <a:xfrm>
                <a:off x="357158" y="4857760"/>
                <a:ext cx="3857652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TextBox 87"/>
              <p:cNvSpPr txBox="1"/>
              <p:nvPr/>
            </p:nvSpPr>
            <p:spPr>
              <a:xfrm>
                <a:off x="3929058" y="4857760"/>
                <a:ext cx="3481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/>
                  <a:t>C</a:t>
                </a:r>
                <a:endParaRPr lang="ru-RU" sz="2400" b="1" dirty="0"/>
              </a:p>
            </p:txBody>
          </p:sp>
        </p:grpSp>
        <p:grpSp>
          <p:nvGrpSpPr>
            <p:cNvPr id="84" name="Группа 83"/>
            <p:cNvGrpSpPr/>
            <p:nvPr/>
          </p:nvGrpSpPr>
          <p:grpSpPr>
            <a:xfrm>
              <a:off x="2928926" y="1643050"/>
              <a:ext cx="1285884" cy="3214710"/>
              <a:chOff x="2928926" y="1643050"/>
              <a:chExt cx="1285884" cy="3214710"/>
            </a:xfrm>
          </p:grpSpPr>
          <p:cxnSp>
            <p:nvCxnSpPr>
              <p:cNvPr id="85" name="Прямая соединительная линия 84"/>
              <p:cNvCxnSpPr/>
              <p:nvPr/>
            </p:nvCxnSpPr>
            <p:spPr>
              <a:xfrm rot="16200000" flipH="1">
                <a:off x="2214546" y="2857496"/>
                <a:ext cx="2857520" cy="1143008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TextBox 85"/>
              <p:cNvSpPr txBox="1"/>
              <p:nvPr/>
            </p:nvSpPr>
            <p:spPr>
              <a:xfrm>
                <a:off x="2928926" y="1643050"/>
                <a:ext cx="3577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b="1" dirty="0" smtClean="0"/>
                  <a:t>В</a:t>
                </a:r>
                <a:endParaRPr lang="ru-RU" sz="2400" b="1" dirty="0"/>
              </a:p>
            </p:txBody>
          </p:sp>
        </p:grpSp>
      </p:grpSp>
      <p:sp>
        <p:nvSpPr>
          <p:cNvPr id="91" name="TextBox 90"/>
          <p:cNvSpPr txBox="1"/>
          <p:nvPr/>
        </p:nvSpPr>
        <p:spPr>
          <a:xfrm>
            <a:off x="2143108" y="3643314"/>
            <a:ext cx="393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O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92" name="Содержимое 3"/>
          <p:cNvSpPr txBox="1">
            <a:spLocks/>
          </p:cNvSpPr>
          <p:nvPr/>
        </p:nvSpPr>
        <p:spPr>
          <a:xfrm>
            <a:off x="5582513" y="1321579"/>
            <a:ext cx="4857784" cy="507209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None/>
            </a:pPr>
            <a:r>
              <a:rPr lang="en-US" sz="2400" smtClean="0">
                <a:solidFill>
                  <a:schemeClr val="bg1"/>
                </a:solidFill>
              </a:rPr>
              <a:t>  </a:t>
            </a:r>
            <a:r>
              <a:rPr lang="ru-RU" sz="2600" b="1" i="1" smtClean="0"/>
              <a:t>1</a:t>
            </a:r>
            <a:r>
              <a:rPr lang="ru-RU" sz="3100" b="1" i="1" smtClean="0"/>
              <a:t>.</a:t>
            </a:r>
            <a:r>
              <a:rPr lang="ru-RU" sz="2400" b="1" i="1" smtClean="0"/>
              <a:t> </a:t>
            </a:r>
            <a:r>
              <a:rPr lang="ru-RU" sz="2600" b="1" i="1" smtClean="0"/>
              <a:t>Построим биссектрисы АА₁, </a:t>
            </a:r>
            <a:r>
              <a:rPr lang="en-US" sz="2600" b="1" i="1" smtClean="0"/>
              <a:t>BB₁, CC₁. </a:t>
            </a:r>
          </a:p>
          <a:p>
            <a:pPr marL="457200" indent="-457200">
              <a:buFont typeface="Arial" panose="020B0604020202020204" pitchFamily="34" charset="0"/>
              <a:buNone/>
            </a:pPr>
            <a:r>
              <a:rPr lang="ru-RU" sz="2600" b="1" i="1" smtClean="0"/>
              <a:t>2. Обозначим точку </a:t>
            </a:r>
            <a:r>
              <a:rPr lang="en-US" sz="2600" b="1" i="1" smtClean="0"/>
              <a:t>O – </a:t>
            </a:r>
            <a:r>
              <a:rPr lang="ru-RU" sz="2600" b="1" i="1" smtClean="0"/>
              <a:t>точку пересечения биссектрис.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sz="2600" b="1" i="1" smtClean="0"/>
              <a:t>3</a:t>
            </a:r>
            <a:r>
              <a:rPr lang="ru-RU" sz="2600" b="1" i="1" smtClean="0"/>
              <a:t>. Проведём </a:t>
            </a:r>
            <a:r>
              <a:rPr lang="en-US" sz="2600" b="1" i="1" smtClean="0"/>
              <a:t>OK, OL </a:t>
            </a:r>
            <a:r>
              <a:rPr lang="ru-RU" sz="2600" b="1" i="1" smtClean="0"/>
              <a:t>и </a:t>
            </a:r>
            <a:r>
              <a:rPr lang="en-US" sz="2600" b="1" i="1" smtClean="0"/>
              <a:t>OM</a:t>
            </a:r>
            <a:r>
              <a:rPr lang="ru-RU" sz="2600" b="1" i="1" smtClean="0"/>
              <a:t>-перпендикуляры к сторонам 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sz="2600" b="1" i="1" smtClean="0"/>
              <a:t>     </a:t>
            </a:r>
            <a:r>
              <a:rPr lang="el-GR" sz="2600" b="1" i="1" smtClean="0"/>
              <a:t>Δ</a:t>
            </a:r>
            <a:r>
              <a:rPr lang="ru-RU" sz="2600" b="1" i="1" smtClean="0"/>
              <a:t> </a:t>
            </a:r>
            <a:r>
              <a:rPr lang="en-US" sz="2600" b="1" i="1" smtClean="0"/>
              <a:t>ABC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sz="2600" b="1" i="1" smtClean="0"/>
              <a:t>4. </a:t>
            </a:r>
            <a:r>
              <a:rPr lang="ru-RU" sz="2600" b="1" i="1" smtClean="0"/>
              <a:t>По теореме: </a:t>
            </a:r>
            <a:r>
              <a:rPr lang="en-US" sz="2600" b="1" i="1" smtClean="0"/>
              <a:t>OK=OM=OL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sz="2600" b="1" i="1" smtClean="0"/>
              <a:t>                      т. О Є</a:t>
            </a:r>
            <a:r>
              <a:rPr lang="en-US" sz="2600" b="1" i="1" smtClean="0"/>
              <a:t> </a:t>
            </a:r>
            <a:r>
              <a:rPr lang="ru-RU" sz="2600" b="1" i="1" smtClean="0"/>
              <a:t>СС₁</a:t>
            </a:r>
            <a:r>
              <a:rPr lang="en-US" sz="2600" b="1" i="1" smtClean="0"/>
              <a:t> </a:t>
            </a:r>
            <a:endParaRPr lang="ru-RU" b="1" i="1" smtClean="0"/>
          </a:p>
          <a:p>
            <a:pPr algn="ctr">
              <a:buFont typeface="Arial" panose="020B0604020202020204" pitchFamily="34" charset="0"/>
              <a:buNone/>
            </a:pPr>
            <a:r>
              <a:rPr lang="ru-RU" b="1" i="1" u="sng" smtClean="0"/>
              <a:t>Следовательно</a:t>
            </a:r>
            <a:r>
              <a:rPr lang="ru-RU" b="1" i="1" smtClean="0"/>
              <a:t>, 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ru-RU" b="1" i="1" smtClean="0"/>
              <a:t>все биссектрисы треугольника пересекаются в одной точке. 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40651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5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500"/>
                            </p:stCondLst>
                            <p:childTnLst>
                              <p:par>
                                <p:cTn id="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0" fill="hold"/>
                                        <p:tgtEl>
                                          <p:spTgt spid="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0" fill="hold"/>
                                        <p:tgtEl>
                                          <p:spTgt spid="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460" y="1015757"/>
            <a:ext cx="8375391" cy="18454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132" y="2861182"/>
            <a:ext cx="5933899" cy="34779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806" y="307871"/>
            <a:ext cx="19186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u="sng" dirty="0" smtClean="0"/>
              <a:t>1. Устно</a:t>
            </a:r>
            <a:endParaRPr lang="ru-RU" sz="4000" b="1" u="sng" dirty="0"/>
          </a:p>
        </p:txBody>
      </p:sp>
    </p:spTree>
    <p:extLst>
      <p:ext uri="{BB962C8B-B14F-4D97-AF65-F5344CB8AC3E}">
        <p14:creationId xmlns:p14="http://schemas.microsoft.com/office/powerpoint/2010/main" val="239986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327" y="307871"/>
            <a:ext cx="8478981" cy="17318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806" y="307871"/>
            <a:ext cx="19186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u="sng" dirty="0" smtClean="0"/>
              <a:t>2. Устно</a:t>
            </a:r>
            <a:endParaRPr lang="ru-RU" sz="4000" b="1" u="sng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717" y="2171613"/>
            <a:ext cx="5490037" cy="415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6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9915"/>
            <a:ext cx="12218801" cy="10319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2633" y="332509"/>
            <a:ext cx="2111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3.</a:t>
            </a:r>
            <a:endParaRPr lang="ru-RU" sz="36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68" y="2575473"/>
            <a:ext cx="5336769" cy="411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47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166" y="246004"/>
            <a:ext cx="2152650" cy="3143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5616" y="829834"/>
            <a:ext cx="4095750" cy="3333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669" y="1342068"/>
            <a:ext cx="3495675" cy="6762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5344" y="1423030"/>
            <a:ext cx="4229100" cy="2571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76942" y="136306"/>
            <a:ext cx="3773978" cy="308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53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507" y="415637"/>
            <a:ext cx="3480100" cy="38903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2607" y="1466157"/>
            <a:ext cx="7781925" cy="26289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9387" y="253712"/>
            <a:ext cx="236220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24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709" y="231718"/>
            <a:ext cx="1828800" cy="3429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155" y="975619"/>
            <a:ext cx="7639050" cy="17811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452" y="574618"/>
            <a:ext cx="3274379" cy="273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25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821" y="561022"/>
            <a:ext cx="10322606" cy="121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69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74968" y="581891"/>
            <a:ext cx="5070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ДОМАШНЕЕ ЗАДАНИЕ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13905" y="1945177"/>
            <a:ext cx="74648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п.72 № 675 №676 (б)</a:t>
            </a:r>
          </a:p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 п.72 № 676(б), 677, 678(б)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63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199" y="1003610"/>
            <a:ext cx="10448693" cy="51273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ru-RU" dirty="0" smtClean="0"/>
              <a:t>Подумайте и ответьте про себя на следующие вопросы: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dirty="0" smtClean="0"/>
              <a:t>1). Мне легко было на уроке?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dirty="0" smtClean="0"/>
              <a:t>2). Все ли я понял(а)?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dirty="0" smtClean="0"/>
              <a:t>Оцените себя. Для этого на полях нарисуйте смайлик такое, что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dirty="0" smtClean="0"/>
              <a:t>Плохо                                    хорошо                                    </a:t>
            </a:r>
            <a:r>
              <a:rPr lang="ru-RU" dirty="0"/>
              <a:t>отлично</a:t>
            </a:r>
            <a:endParaRPr lang="ru-RU" dirty="0" smtClean="0"/>
          </a:p>
          <a:p>
            <a:pPr>
              <a:buFont typeface="Wingdings" panose="05000000000000000000" pitchFamily="2" charset="2"/>
              <a:buNone/>
            </a:pPr>
            <a:r>
              <a:rPr lang="ru-RU" dirty="0" smtClean="0"/>
              <a:t>                                                                   </a:t>
            </a:r>
            <a:endParaRPr lang="ru-RU" dirty="0"/>
          </a:p>
        </p:txBody>
      </p:sp>
      <p:pic>
        <p:nvPicPr>
          <p:cNvPr id="3" name="Picture 4" descr="0_495a0_385db982_orig-300x3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3476999"/>
            <a:ext cx="1463301" cy="1463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731" y="3448186"/>
            <a:ext cx="1323814" cy="1323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768" y="3645298"/>
            <a:ext cx="1556017" cy="112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03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2543320" y="1690515"/>
            <a:ext cx="4738687" cy="3598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ru-RU" sz="36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66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урок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ru-RU" sz="36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66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ребята ! </a:t>
            </a:r>
          </a:p>
        </p:txBody>
      </p:sp>
      <p:pic>
        <p:nvPicPr>
          <p:cNvPr id="3" name="Picture 3" descr="18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14963" y="371562"/>
            <a:ext cx="1906588" cy="1906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55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0"/>
                            </p:stCondLst>
                            <p:childTnLst>
                              <p:par>
                                <p:cTn id="10" presetID="30" presetClass="entr" presetSubtype="0" fill="hold" grpId="1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452</Words>
  <Application>Microsoft Office PowerPoint</Application>
  <PresentationFormat>Широкоэкранный</PresentationFormat>
  <Paragraphs>95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Wingdings</vt:lpstr>
      <vt:lpstr>Тема Office</vt:lpstr>
      <vt:lpstr>Тема: Биссектриса угла. Свойство биссектрисы угла.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Биссектриса угла. Свойство биссектрисы угла.</dc:title>
  <dc:creator>Аманкос Сагинтаевич</dc:creator>
  <cp:lastModifiedBy>Аманкос Сагинтаевич</cp:lastModifiedBy>
  <cp:revision>10</cp:revision>
  <dcterms:created xsi:type="dcterms:W3CDTF">2017-10-01T11:42:33Z</dcterms:created>
  <dcterms:modified xsi:type="dcterms:W3CDTF">2017-10-01T13:02:30Z</dcterms:modified>
</cp:coreProperties>
</file>